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/>
    <p:restoredTop sz="94698"/>
  </p:normalViewPr>
  <p:slideViewPr>
    <p:cSldViewPr snapToGrid="0" snapToObjects="1">
      <p:cViewPr varScale="1">
        <p:scale>
          <a:sx n="122" d="100"/>
          <a:sy n="122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D1DD3-BA10-A447-B10B-D919D5D66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707EB-9E4B-3247-A7D5-3009152542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9DFDA-9B74-2E46-B439-D1F42AF1F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E7159-9F16-964B-9E3B-A8F83E7E9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1B290-4BD9-DA43-A36C-3A51625D1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8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CED0B-1CFB-B74F-BD4A-269D1DDDB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A453C-DEB7-6C47-AE5A-A7B727A83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56369-2DD7-F746-B355-B3524D3DB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73929-3512-204B-8A3C-DA14507C1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D4A21-9D41-3746-8A4D-103CE4495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2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EAF4EA-E4F9-EB48-889A-B78CFF835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C0311-C8E3-0E48-9B62-404008326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09A3A-4FE5-614C-89B0-0D360BEEF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CE7AB-2E8E-E349-A276-35A718318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7851C-B2B4-0945-9460-D5DF840C4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460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39644-FC0D-7A45-8E24-93CFF9EDF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34F90-7ED4-2B4C-B4A9-2FD4B1398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019F0-C933-1341-B9D4-EEBBA9C8A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E38CE-15ED-9844-AF49-AA9764883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F739D-50E5-6146-AD50-16EB8C5D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27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FFF72-2C50-B147-B5B8-296FF8FC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97A12-B2EF-0143-918D-B7AC16BD6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DDED1-3B32-E648-9924-C9E9440D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32D3F-8F7D-A742-BBCD-B373DF19D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3B643-AA49-5747-8BDD-BDAE60342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181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A7C8C-3362-D443-8474-9A8E69008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C64E9-91C9-5B4A-9046-E49A41278B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432B3E-36CE-5149-B508-E55D442B4D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B97DF5-C7D7-9B42-A8E9-97130AA13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C8FAF-5DC4-CA41-B907-220640E84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9666FF-DEC6-7644-A070-9F956C77F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812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60704-FCD8-584F-B948-E40277BF3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35C83-81C6-0346-8C4C-221938CE9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46905-420B-6340-9A64-7DCE554DF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4FB156-E808-624C-9ECF-99848CA9C8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C1504D-3704-6343-AB9B-6CCA039F3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7177C3-1360-BC48-8A92-A4A4061E8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DB0B91-B4D7-3C48-ABEB-43CC11C3D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3FCD1B-FB36-B44E-AB22-A2E4BF1B5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43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642B5-1EF4-8146-A6FC-E4712D85B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399C0-7AA7-B941-AB44-273D14CB4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2CF28D-CFE1-2F48-AA56-6D9BA2062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D8F296-C95F-6C4E-AEBA-DA09DC9E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49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BCAB74-25D9-C245-A318-F81598641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7361F4-EA5D-AC45-85C5-731B8BC96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45BDFF-B5A3-964D-A7B1-1FA0540A3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90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AE493-C12F-A546-9149-62B1AAE21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884C7-6474-1D40-8365-6BAFF5A0A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D6AD34-01AA-0F47-8333-CB7FA26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4A01BE-C313-0948-8F0C-49F37E12F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40B075-01F8-EF40-99A0-EDE68AF0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622925-9A0D-A041-824B-C46883980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14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9E360-56D7-4C41-8169-2850956B7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180E8-67A6-3D42-97E8-E14F37C716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3FEEB1-3052-7647-9FEB-2391A78FF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E2E23-7ED2-CA4F-ABF8-9DFF62567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9BB74-49D0-F746-A100-839765D4B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70B31-14CB-4244-8B62-3DB35FD6A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85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F78193-C97B-2349-99FB-C8BC9EA99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C4B12-0379-A048-8942-1A3EBDEF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B5E30-B819-B04C-A0CE-A40A4A50A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8A134-BB16-3E48-97E2-1680673FF4D3}" type="datetimeFigureOut">
              <a:rPr lang="en-US" smtClean="0"/>
              <a:t>7/5/21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2B3D9-3049-3645-B654-56ED96A59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D1C86-E3A6-2F42-8843-FBCB0C8C6C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F5ADC-8679-2644-870E-511F6E7AF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231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0A3B3-6E3D-804C-BC22-929EA12F06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5495"/>
            <a:ext cx="8928242" cy="1006868"/>
          </a:xfrm>
        </p:spPr>
        <p:txBody>
          <a:bodyPr>
            <a:normAutofit/>
          </a:bodyPr>
          <a:lstStyle/>
          <a:p>
            <a:r>
              <a:rPr lang="en-US" sz="4000" dirty="0"/>
              <a:t>Big Mountain Resort Pricing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7C066C-ACCC-5D40-A1A8-3F3C00707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757" y="1209872"/>
            <a:ext cx="8712485" cy="452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32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9F921-B373-7B4E-A652-3A64D3C8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5E889-A112-664D-84F0-6DA6DC33F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Big Mountain Resort uses a simple pricing strategy for their ski ticket prices.</a:t>
            </a:r>
          </a:p>
          <a:p>
            <a:r>
              <a:rPr lang="en-US" dirty="0"/>
              <a:t>Big Mountain Resort charges a premium above the average ticket cost in this market.</a:t>
            </a:r>
          </a:p>
          <a:p>
            <a:r>
              <a:rPr lang="en-US" dirty="0"/>
              <a:t>Big Mountain Resort charges $81 per Weekend Ticket and management would like to know if there is an opportunity to increase ticket prices or reduce costs to improve resort profitability.</a:t>
            </a:r>
          </a:p>
        </p:txBody>
      </p:sp>
    </p:spTree>
    <p:extLst>
      <p:ext uri="{BB962C8B-B14F-4D97-AF65-F5344CB8AC3E}">
        <p14:creationId xmlns:p14="http://schemas.microsoft.com/office/powerpoint/2010/main" val="3876320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CCC97-1069-3744-ABCB-525393140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 and 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D7E2F-C628-7646-81DE-F3D09C976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Our model indicates that Blue Mountain Resort is underpricing it’s ski tickets. Based on Blue Mountain Resort’s facilities and ski characteristics, Blue Mountain Resort can support a $94 ticket price which is 16% above the current price of $81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do not recommend increasing prices this dramatically in one season.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Instead we recommend that Management increase ticket prices by $2 for this upcoming season and monitor results and client feedback.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154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EEA2D-D2C2-194F-BC97-DF11302EA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results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24550-C4A3-0F4B-93A7-7B6B2A1B2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816101" cy="1153881"/>
          </a:xfrm>
        </p:spPr>
        <p:txBody>
          <a:bodyPr>
            <a:normAutofit/>
          </a:bodyPr>
          <a:lstStyle/>
          <a:p>
            <a:r>
              <a:rPr lang="en-US" sz="2000" dirty="0"/>
              <a:t>Compared to other resorts in Montana, Big Mountain charges the most out of 11 resorts</a:t>
            </a:r>
          </a:p>
          <a:p>
            <a:r>
              <a:rPr lang="en-US" sz="2000" dirty="0"/>
              <a:t>However when we compare Big Mountain to all resorts in the U.S, we see the are not the most expensive. How can these resorts charge more than $80?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426171-65A6-2B46-8A25-B49C833CD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235717"/>
            <a:ext cx="4955904" cy="2723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9AE14F0-498A-0A42-8F86-80D1E47F2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104" y="3275570"/>
            <a:ext cx="4955904" cy="268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1465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EEA2D-D2C2-194F-BC97-DF11302EA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287"/>
            <a:ext cx="10515600" cy="1325563"/>
          </a:xfrm>
        </p:spPr>
        <p:txBody>
          <a:bodyPr/>
          <a:lstStyle/>
          <a:p>
            <a:r>
              <a:rPr lang="en-US" dirty="0"/>
              <a:t>Modeling results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24550-C4A3-0F4B-93A7-7B6B2A1B2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66029"/>
            <a:ext cx="3846816" cy="5170684"/>
          </a:xfrm>
        </p:spPr>
        <p:txBody>
          <a:bodyPr>
            <a:normAutofit/>
          </a:bodyPr>
          <a:lstStyle/>
          <a:p>
            <a:r>
              <a:rPr lang="en-US" sz="2000" dirty="0"/>
              <a:t>Does the state in which the resort reside in determine price?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Answer: We do not see a pattern between pricing and State</a:t>
            </a:r>
          </a:p>
          <a:p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000" dirty="0"/>
              <a:t>This suggests that we can compare ski resorts across all states and we do not need to only focus on Montana</a:t>
            </a:r>
          </a:p>
          <a:p>
            <a:endParaRPr lang="en-US" sz="2000" dirty="0"/>
          </a:p>
          <a:p>
            <a:r>
              <a:rPr lang="en-US" sz="2000" dirty="0"/>
              <a:t>Just because Big Mountain charges the highest ticket price in Montana, this is not a constraint on further increases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901AF22-FA54-6B49-A1DF-8B6CBBBD5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9305" y="1219450"/>
            <a:ext cx="7382695" cy="5849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8995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EEA2D-D2C2-194F-BC97-DF11302EA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results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24550-C4A3-0F4B-93A7-7B6B2A1B2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935" y="1690688"/>
            <a:ext cx="5475056" cy="3652793"/>
          </a:xfrm>
        </p:spPr>
        <p:txBody>
          <a:bodyPr>
            <a:normAutofit/>
          </a:bodyPr>
          <a:lstStyle/>
          <a:p>
            <a:r>
              <a:rPr lang="en-US" sz="2000" dirty="0"/>
              <a:t>So if State the resort resides in doesn’t drive pricing what does?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Some important variables include:</a:t>
            </a:r>
          </a:p>
          <a:p>
            <a:pPr lvl="1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Number of Fast Quad lifts</a:t>
            </a:r>
          </a:p>
          <a:p>
            <a:pPr lvl="1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Number of Runs</a:t>
            </a:r>
          </a:p>
          <a:p>
            <a:pPr lvl="1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Amount of Snow Making acres</a:t>
            </a:r>
          </a:p>
          <a:p>
            <a:pPr lvl="1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Vertical Drop</a:t>
            </a:r>
          </a:p>
          <a:p>
            <a:pPr lvl="1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Amount of Skiable Terrain</a:t>
            </a:r>
          </a:p>
          <a:p>
            <a:pPr lvl="1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Number of Chair lifts</a:t>
            </a:r>
          </a:p>
          <a:p>
            <a:pPr lvl="1"/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endParaRPr lang="en-US" sz="1600" dirty="0"/>
          </a:p>
          <a:p>
            <a:endParaRPr lang="en-US" sz="20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04A4519-9712-8E4B-9020-3FC0AF43E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9991" y="1514519"/>
            <a:ext cx="6532009" cy="525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446D032-FB73-614F-BA03-B6044F0A2C7C}"/>
              </a:ext>
            </a:extLst>
          </p:cNvPr>
          <p:cNvSpPr/>
          <p:nvPr/>
        </p:nvSpPr>
        <p:spPr>
          <a:xfrm>
            <a:off x="6182796" y="1835795"/>
            <a:ext cx="1120047" cy="3959524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936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EEA2D-D2C2-194F-BC97-DF11302EA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229"/>
            <a:ext cx="10515600" cy="50339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Modeling results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24550-C4A3-0F4B-93A7-7B6B2A1B2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793" y="718017"/>
            <a:ext cx="10515600" cy="743760"/>
          </a:xfrm>
        </p:spPr>
        <p:txBody>
          <a:bodyPr>
            <a:normAutofit/>
          </a:bodyPr>
          <a:lstStyle/>
          <a:p>
            <a:r>
              <a:rPr lang="en-US" sz="2000" dirty="0"/>
              <a:t>Many of the ski mountain characteristics and resort facilities that drive pricing, Big Mountain Resort scores </a:t>
            </a:r>
            <a:r>
              <a:rPr lang="en-US" sz="2000" dirty="0" err="1"/>
              <a:t>favourably</a:t>
            </a:r>
            <a:r>
              <a:rPr lang="en-US" sz="2000" dirty="0"/>
              <a:t> </a:t>
            </a:r>
            <a:r>
              <a:rPr lang="en-US" sz="2000" dirty="0" err="1"/>
              <a:t>versis</a:t>
            </a:r>
            <a:r>
              <a:rPr lang="en-US" sz="2000" dirty="0"/>
              <a:t> the market.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A8613A4-3AE5-2249-90D5-98A388FD9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370" y="1481693"/>
            <a:ext cx="4835813" cy="2657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806E63B9-F245-E74F-9809-0C0FFCF47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49173"/>
            <a:ext cx="4883692" cy="2657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B1355663-2A48-5349-8DC2-A9944415D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28" y="4138996"/>
            <a:ext cx="4948098" cy="2719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75F8BE5F-4ACA-8343-844D-B5C6FDC1B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161247"/>
            <a:ext cx="4948097" cy="269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829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9F921-B373-7B4E-A652-3A64D3C8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5E889-A112-664D-84F0-6DA6DC33F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Based on mountain characteristics and facilities, our model suggests ticket increase to $94.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However, our model does not consider operational costs, other streams of revenue that a resort can earn, so ticket prices data does not fully represent the market’s overall pricing strategy.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With that said, we do have sufficient evidence to support a modest price increase and we suggest increasing ticket prices by 2.4% to $83 dollars which will generate an increase in revenue of 3.5MM*. This will cover the increased operational cost of adding a new chair lift recently.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We suggest observing the market’s reaction to this increase in ticket price before considering investing in upgrading the facilities. We also recommend capturing additional data on visitor stay to obtain a holistic view of customer spend at the resort as this is the metric we would like to maximize.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1CA560-CAFD-B141-974C-D90E21782CB3}"/>
              </a:ext>
            </a:extLst>
          </p:cNvPr>
          <p:cNvSpPr txBox="1"/>
          <p:nvPr/>
        </p:nvSpPr>
        <p:spPr>
          <a:xfrm>
            <a:off x="1061545" y="6453352"/>
            <a:ext cx="9984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* Based on 350,000 visitors per year with an average stay of 5 days</a:t>
            </a:r>
          </a:p>
        </p:txBody>
      </p:sp>
    </p:spTree>
    <p:extLst>
      <p:ext uri="{BB962C8B-B14F-4D97-AF65-F5344CB8AC3E}">
        <p14:creationId xmlns:p14="http://schemas.microsoft.com/office/powerpoint/2010/main" val="3827805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3175"/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515</Words>
  <Application>Microsoft Macintosh PowerPoint</Application>
  <PresentationFormat>Widescreen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Big Mountain Resort Pricing Analysis</vt:lpstr>
      <vt:lpstr>Problem Identification</vt:lpstr>
      <vt:lpstr>Key Findings and Recommendation</vt:lpstr>
      <vt:lpstr>Modeling results and Analysis</vt:lpstr>
      <vt:lpstr>Modeling results and Analysis</vt:lpstr>
      <vt:lpstr>Modeling results and Analysis</vt:lpstr>
      <vt:lpstr>Modeling results and Analysis</vt:lpstr>
      <vt:lpstr>Summary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Resort Pricing Analysis</dc:title>
  <dc:creator>David Lam</dc:creator>
  <cp:lastModifiedBy>David Lam</cp:lastModifiedBy>
  <cp:revision>13</cp:revision>
  <dcterms:created xsi:type="dcterms:W3CDTF">2021-07-05T11:11:10Z</dcterms:created>
  <dcterms:modified xsi:type="dcterms:W3CDTF">2021-07-05T13:36:05Z</dcterms:modified>
</cp:coreProperties>
</file>

<file path=docProps/thumbnail.jpeg>
</file>